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713" r:id="rId6"/>
  </p:sldMasterIdLst>
  <p:notesMasterIdLst>
    <p:notesMasterId r:id="rId20"/>
  </p:notesMasterIdLst>
  <p:sldIdLst>
    <p:sldId id="292" r:id="rId7"/>
    <p:sldId id="328" r:id="rId8"/>
    <p:sldId id="358" r:id="rId9"/>
    <p:sldId id="327" r:id="rId10"/>
    <p:sldId id="353" r:id="rId11"/>
    <p:sldId id="354" r:id="rId12"/>
    <p:sldId id="344" r:id="rId13"/>
    <p:sldId id="355" r:id="rId14"/>
    <p:sldId id="338" r:id="rId15"/>
    <p:sldId id="339" r:id="rId16"/>
    <p:sldId id="356" r:id="rId17"/>
    <p:sldId id="348" r:id="rId18"/>
    <p:sldId id="331" r:id="rId19"/>
  </p:sldIdLst>
  <p:sldSz cx="9144000" cy="5143500" type="screen16x9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  <p188:author id="{32F3EF5B-FCD0-C254-BBCF-645FB125B1A9}" name="Maja Härri" initials="MH" userId="S::kontakt_maja-haerri.com#ext#@zgch.onmicrosoft.com::653aa5fe-fe71-47bb-9be2-88d2d5b978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5"/>
    <a:srgbClr val="B4A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2DD0C-FDA2-4DBA-8AAA-F736C4A68B67}" v="3" dt="2023-12-15T11:06:09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396" y="126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mmon" userId="2400f311-ffb8-4e42-955a-d9f87b6496df" providerId="ADAL" clId="{4D72DD0C-FDA2-4DBA-8AAA-F736C4A68B67}"/>
    <pc:docChg chg="undo custSel addSld delSld modSld">
      <pc:chgData name="Stephanie Hammon" userId="2400f311-ffb8-4e42-955a-d9f87b6496df" providerId="ADAL" clId="{4D72DD0C-FDA2-4DBA-8AAA-F736C4A68B67}" dt="2023-12-15T11:10:26.408" v="93" actId="404"/>
      <pc:docMkLst>
        <pc:docMk/>
      </pc:docMkLst>
      <pc:sldChg chg="modSp mod">
        <pc:chgData name="Stephanie Hammon" userId="2400f311-ffb8-4e42-955a-d9f87b6496df" providerId="ADAL" clId="{4D72DD0C-FDA2-4DBA-8AAA-F736C4A68B67}" dt="2023-12-15T11:10:26.408" v="93" actId="404"/>
        <pc:sldMkLst>
          <pc:docMk/>
          <pc:sldMk cId="2159693196" sldId="292"/>
        </pc:sldMkLst>
        <pc:spChg chg="mod">
          <ac:chgData name="Stephanie Hammon" userId="2400f311-ffb8-4e42-955a-d9f87b6496df" providerId="ADAL" clId="{4D72DD0C-FDA2-4DBA-8AAA-F736C4A68B67}" dt="2023-12-15T11:10:16.620" v="89" actId="20577"/>
          <ac:spMkLst>
            <pc:docMk/>
            <pc:sldMk cId="2159693196" sldId="292"/>
            <ac:spMk id="2" creationId="{B3EEE434-1661-DE4C-86AC-13963AA63DF3}"/>
          </ac:spMkLst>
        </pc:spChg>
        <pc:spChg chg="mod">
          <ac:chgData name="Stephanie Hammon" userId="2400f311-ffb8-4e42-955a-d9f87b6496df" providerId="ADAL" clId="{4D72DD0C-FDA2-4DBA-8AAA-F736C4A68B67}" dt="2023-12-15T11:10:26.408" v="93" actId="404"/>
          <ac:spMkLst>
            <pc:docMk/>
            <pc:sldMk cId="2159693196" sldId="292"/>
            <ac:spMk id="3" creationId="{41F32CBF-83F0-A346-A6C2-A2E5182E6162}"/>
          </ac:spMkLst>
        </pc:spChg>
      </pc:sldChg>
      <pc:sldChg chg="delSp del mod">
        <pc:chgData name="Stephanie Hammon" userId="2400f311-ffb8-4e42-955a-d9f87b6496df" providerId="ADAL" clId="{4D72DD0C-FDA2-4DBA-8AAA-F736C4A68B67}" dt="2023-12-15T11:04:50.808" v="2" actId="47"/>
        <pc:sldMkLst>
          <pc:docMk/>
          <pc:sldMk cId="1644863402" sldId="313"/>
        </pc:sldMkLst>
        <pc:spChg chg="del">
          <ac:chgData name="Stephanie Hammon" userId="2400f311-ffb8-4e42-955a-d9f87b6496df" providerId="ADAL" clId="{4D72DD0C-FDA2-4DBA-8AAA-F736C4A68B67}" dt="2023-12-15T11:04:40.046" v="1" actId="478"/>
          <ac:spMkLst>
            <pc:docMk/>
            <pc:sldMk cId="1644863402" sldId="313"/>
            <ac:spMk id="5" creationId="{BB768E29-F35B-3598-71C2-D767E3CCD1E4}"/>
          </ac:spMkLst>
        </pc:spChg>
        <pc:picChg chg="del">
          <ac:chgData name="Stephanie Hammon" userId="2400f311-ffb8-4e42-955a-d9f87b6496df" providerId="ADAL" clId="{4D72DD0C-FDA2-4DBA-8AAA-F736C4A68B67}" dt="2023-12-15T11:04:38.450" v="0" actId="478"/>
          <ac:picMkLst>
            <pc:docMk/>
            <pc:sldMk cId="1644863402" sldId="313"/>
            <ac:picMk id="3" creationId="{78FFC010-B0A1-0F19-1545-B623C31D8B34}"/>
          </ac:picMkLst>
        </pc:picChg>
      </pc:sldChg>
      <pc:sldChg chg="del">
        <pc:chgData name="Stephanie Hammon" userId="2400f311-ffb8-4e42-955a-d9f87b6496df" providerId="ADAL" clId="{4D72DD0C-FDA2-4DBA-8AAA-F736C4A68B67}" dt="2023-12-15T11:06:41.711" v="34" actId="47"/>
        <pc:sldMkLst>
          <pc:docMk/>
          <pc:sldMk cId="4294305848" sldId="357"/>
        </pc:sldMkLst>
      </pc:sldChg>
      <pc:sldChg chg="addSp delSp modSp add mod">
        <pc:chgData name="Stephanie Hammon" userId="2400f311-ffb8-4e42-955a-d9f87b6496df" providerId="ADAL" clId="{4D72DD0C-FDA2-4DBA-8AAA-F736C4A68B67}" dt="2023-12-15T11:08:12.742" v="65" actId="1076"/>
        <pc:sldMkLst>
          <pc:docMk/>
          <pc:sldMk cId="3626371434" sldId="358"/>
        </pc:sldMkLst>
        <pc:spChg chg="mod">
          <ac:chgData name="Stephanie Hammon" userId="2400f311-ffb8-4e42-955a-d9f87b6496df" providerId="ADAL" clId="{4D72DD0C-FDA2-4DBA-8AAA-F736C4A68B67}" dt="2023-12-15T11:08:12.742" v="65" actId="1076"/>
          <ac:spMkLst>
            <pc:docMk/>
            <pc:sldMk cId="3626371434" sldId="358"/>
            <ac:spMk id="5" creationId="{E4D79F42-BCCC-4571-807F-E3B5D11094FC}"/>
          </ac:spMkLst>
        </pc:spChg>
        <pc:picChg chg="add del mod">
          <ac:chgData name="Stephanie Hammon" userId="2400f311-ffb8-4e42-955a-d9f87b6496df" providerId="ADAL" clId="{4D72DD0C-FDA2-4DBA-8AAA-F736C4A68B67}" dt="2023-12-15T11:05:42.864" v="15" actId="478"/>
          <ac:picMkLst>
            <pc:docMk/>
            <pc:sldMk cId="3626371434" sldId="358"/>
            <ac:picMk id="6" creationId="{7AE79862-5E42-6282-2848-5564D09004D5}"/>
          </ac:picMkLst>
        </pc:picChg>
        <pc:picChg chg="del">
          <ac:chgData name="Stephanie Hammon" userId="2400f311-ffb8-4e42-955a-d9f87b6496df" providerId="ADAL" clId="{4D72DD0C-FDA2-4DBA-8AAA-F736C4A68B67}" dt="2023-12-15T11:05:16.520" v="4" actId="478"/>
          <ac:picMkLst>
            <pc:docMk/>
            <pc:sldMk cId="3626371434" sldId="358"/>
            <ac:picMk id="7" creationId="{E81BD51F-4CC1-46A9-BDFC-5713A21E85CA}"/>
          </ac:picMkLst>
        </pc:picChg>
        <pc:picChg chg="add del mod">
          <ac:chgData name="Stephanie Hammon" userId="2400f311-ffb8-4e42-955a-d9f87b6496df" providerId="ADAL" clId="{4D72DD0C-FDA2-4DBA-8AAA-F736C4A68B67}" dt="2023-12-15T11:05:42.259" v="14" actId="478"/>
          <ac:picMkLst>
            <pc:docMk/>
            <pc:sldMk cId="3626371434" sldId="358"/>
            <ac:picMk id="10" creationId="{FD873F0A-C763-1CC7-FA3E-F54DDFF1CE52}"/>
          </ac:picMkLst>
        </pc:picChg>
        <pc:picChg chg="add mod ord">
          <ac:chgData name="Stephanie Hammon" userId="2400f311-ffb8-4e42-955a-d9f87b6496df" providerId="ADAL" clId="{4D72DD0C-FDA2-4DBA-8AAA-F736C4A68B67}" dt="2023-12-15T11:08:09.286" v="64" actId="1076"/>
          <ac:picMkLst>
            <pc:docMk/>
            <pc:sldMk cId="3626371434" sldId="358"/>
            <ac:picMk id="12" creationId="{90DACB66-48AD-F71A-E33A-84A9876225FE}"/>
          </ac:picMkLst>
        </pc:picChg>
      </pc:sldChg>
      <pc:sldChg chg="addSp modSp add del mod">
        <pc:chgData name="Stephanie Hammon" userId="2400f311-ffb8-4e42-955a-d9f87b6496df" providerId="ADAL" clId="{4D72DD0C-FDA2-4DBA-8AAA-F736C4A68B67}" dt="2023-12-15T11:07:03.448" v="41" actId="47"/>
        <pc:sldMkLst>
          <pc:docMk/>
          <pc:sldMk cId="967681344" sldId="359"/>
        </pc:sldMkLst>
        <pc:picChg chg="add mod">
          <ac:chgData name="Stephanie Hammon" userId="2400f311-ffb8-4e42-955a-d9f87b6496df" providerId="ADAL" clId="{4D72DD0C-FDA2-4DBA-8AAA-F736C4A68B67}" dt="2023-12-15T11:06:58.572" v="39" actId="1076"/>
          <ac:picMkLst>
            <pc:docMk/>
            <pc:sldMk cId="967681344" sldId="359"/>
            <ac:picMk id="6" creationId="{557BB7CE-A768-5D1F-4FB9-757DF723C3E5}"/>
          </ac:picMkLst>
        </pc:picChg>
      </pc:sldChg>
      <pc:sldChg chg="new del">
        <pc:chgData name="Stephanie Hammon" userId="2400f311-ffb8-4e42-955a-d9f87b6496df" providerId="ADAL" clId="{4D72DD0C-FDA2-4DBA-8AAA-F736C4A68B67}" dt="2023-12-15T11:05:48.142" v="17" actId="680"/>
        <pc:sldMkLst>
          <pc:docMk/>
          <pc:sldMk cId="2407711403" sldId="359"/>
        </pc:sldMkLst>
      </pc:sldChg>
    </pc:docChg>
  </pc:docChgLst>
  <pc:docChgLst>
    <pc:chgData name="Stephanie Hammon" userId="2400f311-ffb8-4e42-955a-d9f87b6496df" providerId="ADAL" clId="{4B8E9DE5-ACA3-4732-8B4D-BC9CED5223DD}"/>
    <pc:docChg chg="delSld">
      <pc:chgData name="Stephanie Hammon" userId="2400f311-ffb8-4e42-955a-d9f87b6496df" providerId="ADAL" clId="{4B8E9DE5-ACA3-4732-8B4D-BC9CED5223DD}" dt="2023-08-16T11:48:29.699" v="0" actId="2696"/>
      <pc:docMkLst>
        <pc:docMk/>
      </pc:docMkLst>
      <pc:sldChg chg="del">
        <pc:chgData name="Stephanie Hammon" userId="2400f311-ffb8-4e42-955a-d9f87b6496df" providerId="ADAL" clId="{4B8E9DE5-ACA3-4732-8B4D-BC9CED5223DD}" dt="2023-08-16T11:48:29.699" v="0" actId="2696"/>
        <pc:sldMkLst>
          <pc:docMk/>
          <pc:sldMk cId="3853640791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</a:p>
          <a:p>
            <a:r>
              <a:rPr lang="de-DE" sz="18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6797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6892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9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95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193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4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 20 </a:t>
            </a:r>
            <a:r>
              <a:rPr lang="de-DE" err="1"/>
              <a:t>pt</a:t>
            </a:r>
            <a:r>
              <a:rPr lang="de-DE"/>
              <a:t>,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97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hyperlink" Target="mailto: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EEE434-1661-DE4C-86AC-13963AA63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8425" y="2183199"/>
            <a:ext cx="2847525" cy="589375"/>
          </a:xfrm>
        </p:spPr>
        <p:txBody>
          <a:bodyPr/>
          <a:lstStyle/>
          <a:p>
            <a:r>
              <a:rPr lang="de-DE" altLang="de-DE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Werkzeuge für den Wandel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F32CBF-83F0-A346-A6C2-A2E5182E6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8425" y="2692204"/>
            <a:ext cx="3850938" cy="1572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800" dirty="0">
                <a:latin typeface="Arial Narrow" panose="020B0604020202020204" pitchFamily="34" charset="0"/>
              </a:rPr>
              <a:t>«</a:t>
            </a:r>
            <a:r>
              <a:rPr lang="de-DE" altLang="de-DE" sz="3600" dirty="0">
                <a:latin typeface="Arial Narrow" panose="020B0604020202020204" pitchFamily="34" charset="0"/>
              </a:rPr>
              <a:t>Ja, und …</a:t>
            </a:r>
            <a:r>
              <a:rPr lang="de-DE" sz="2800" dirty="0">
                <a:latin typeface="Arial Narrow" panose="020B0604020202020204" pitchFamily="34" charset="0"/>
              </a:rPr>
              <a:t>»</a:t>
            </a:r>
            <a:r>
              <a:rPr lang="de-DE" altLang="de-DE" sz="3600" dirty="0">
                <a:latin typeface="Arial Narrow" panose="020B0604020202020204" pitchFamily="34" charset="0"/>
              </a:rPr>
              <a:t>: </a:t>
            </a:r>
            <a:b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Konstruktive Dialoge fördern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50A9B6-344B-409C-9441-EF6E231D9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57" y="140824"/>
            <a:ext cx="1692718" cy="16927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F22100-6D95-AD45-8F3F-2BDB24936BC9}"/>
              </a:ext>
            </a:extLst>
          </p:cNvPr>
          <p:cNvSpPr/>
          <p:nvPr/>
        </p:nvSpPr>
        <p:spPr>
          <a:xfrm>
            <a:off x="5317963" y="229756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C477CF-AE1A-E54B-B57D-D7F229BCF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1551" y="2599763"/>
            <a:ext cx="2142265" cy="15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kern="1200" baseline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Check out</a:t>
            </a:r>
            <a:r>
              <a:rPr lang="de-DE" sz="2000">
                <a:latin typeface="+mj-lt"/>
              </a:rPr>
              <a:t> </a:t>
            </a:r>
            <a:endParaRPr lang="de-DE" b="1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10</a:t>
            </a:fld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6EEA81-B233-4525-AF67-83C50E5E8B9D}"/>
              </a:ext>
            </a:extLst>
          </p:cNvPr>
          <p:cNvSpPr/>
          <p:nvPr/>
        </p:nvSpPr>
        <p:spPr bwMode="auto">
          <a:xfrm>
            <a:off x="1042988" y="1588468"/>
            <a:ext cx="2757283" cy="1329830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800" i="1">
                <a:solidFill>
                  <a:srgbClr val="0070C0"/>
                </a:solidFill>
                <a:latin typeface="Freestyle Script" panose="030804020302050B0404" pitchFamily="66" charset="77"/>
              </a:rPr>
              <a:t>Was hat sich für </a:t>
            </a:r>
          </a:p>
          <a:p>
            <a:pPr eaLnBrk="1" hangingPunct="1"/>
            <a:r>
              <a:rPr lang="de-DE" sz="2800" i="1">
                <a:solidFill>
                  <a:srgbClr val="0070C0"/>
                </a:solidFill>
                <a:latin typeface="Freestyle Script" panose="030804020302050B0404" pitchFamily="66" charset="77"/>
              </a:rPr>
              <a:t>mich heute verändert?</a:t>
            </a: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0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Follow-</a:t>
            </a:r>
            <a:r>
              <a:rPr lang="de-DE" b="1" err="1">
                <a:latin typeface="Arial Narrow" panose="020B0604020202020204" pitchFamily="34" charset="0"/>
                <a:cs typeface="Arial Narrow" panose="020B0604020202020204" pitchFamily="34" charset="0"/>
              </a:rPr>
              <a:t>up</a:t>
            </a:r>
            <a:endParaRPr lang="de-DE" b="1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11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0A1C9-7CDA-4E41-BD86-C5DD5DA7A668}"/>
              </a:ext>
            </a:extLst>
          </p:cNvPr>
          <p:cNvSpPr/>
          <p:nvPr/>
        </p:nvSpPr>
        <p:spPr>
          <a:xfrm>
            <a:off x="5264175" y="18732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0B844E-BDF4-9D49-8188-5BFB4308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275313"/>
            <a:ext cx="2494417" cy="2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6E78F1-6581-CDE8-BC1A-5D554EFF4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/>
              <a:t>Am Ball bleiben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6F415E-6323-A2B5-E677-668C81BA32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12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5F4065-14AE-F4EA-C8A4-0176D95E6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9859" y="1395266"/>
            <a:ext cx="6627715" cy="351646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000">
                <a:latin typeface="Arial Narrow"/>
                <a:ea typeface="ＭＳ Ｐゴシック"/>
                <a:cs typeface="Times New Roman"/>
              </a:rPr>
              <a:t>Welche Erfahrungen hat jeder in der Zwischenzeit mit der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000">
                <a:latin typeface="Arial Narrow"/>
                <a:ea typeface="ＭＳ Ｐゴシック"/>
                <a:cs typeface="Times New Roman"/>
              </a:rPr>
              <a:t> </a:t>
            </a:r>
            <a:r>
              <a:rPr lang="de-DE" sz="2000">
                <a:ea typeface="+mn-lt"/>
                <a:cs typeface="+mn-lt"/>
              </a:rPr>
              <a:t>«Ja, und …»</a:t>
            </a:r>
            <a:r>
              <a:rPr lang="de-DE" sz="2000">
                <a:latin typeface="Arial Narrow"/>
                <a:ea typeface="ＭＳ Ｐゴシック"/>
                <a:cs typeface="Times New Roman"/>
              </a:rPr>
              <a:t>-Haltung gemacht? </a:t>
            </a:r>
            <a:endParaRPr lang="de-DE">
              <a:ea typeface="ＭＳ Ｐゴシック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de-DE" sz="2000">
              <a:solidFill>
                <a:srgbClr val="000000"/>
              </a:solidFill>
              <a:latin typeface="Arial Narrow"/>
              <a:ea typeface="ＭＳ Ｐゴシック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de-DE" sz="2000">
                <a:solidFill>
                  <a:srgbClr val="000000"/>
                </a:solidFill>
                <a:latin typeface="Arial Narrow"/>
                <a:ea typeface="ＭＳ Ｐゴシック"/>
                <a:cs typeface="Times New Roman"/>
              </a:rPr>
              <a:t>Was ist wichtig, um weiter mit dieser Haltung am Ball zu bleiben?</a:t>
            </a:r>
            <a:endParaRPr lang="de-DE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8E9CE6-1FA0-E633-2A52-5EA103364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988" y="1752757"/>
            <a:ext cx="1171908" cy="5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10975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546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76CD96D8-7D79-F743-9AC6-85FF4AE630A3}"/>
              </a:ext>
            </a:extLst>
          </p:cNvPr>
          <p:cNvSpPr txBox="1">
            <a:spLocks/>
          </p:cNvSpPr>
          <p:nvPr/>
        </p:nvSpPr>
        <p:spPr>
          <a:xfrm>
            <a:off x="1042988" y="4531179"/>
            <a:ext cx="1970699" cy="380546"/>
          </a:xfrm>
          <a:prstGeom prst="rect">
            <a:avLst/>
          </a:prstGeom>
        </p:spPr>
        <p:txBody>
          <a:bodyPr lIns="0" tIns="0" rIns="0" bIns="0" anchor="t"/>
          <a:lstStyle>
            <a:lvl1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lvl="1" indent="0">
              <a:lnSpc>
                <a:spcPts val="2600"/>
              </a:lnSpc>
              <a:spcBef>
                <a:spcPts val="1000"/>
              </a:spcBef>
            </a:pPr>
            <a:endParaRPr lang="de-CH" altLang="de-DE" sz="1200" kern="0"/>
          </a:p>
        </p:txBody>
      </p:sp>
      <p:graphicFrame>
        <p:nvGraphicFramePr>
          <p:cNvPr id="42" name="Tabelle 5">
            <a:extLst>
              <a:ext uri="{FF2B5EF4-FFF2-40B4-BE49-F238E27FC236}">
                <a16:creationId xmlns:a16="http://schemas.microsoft.com/office/drawing/2014/main" id="{734ED974-85B0-804C-A4EA-FEDFBD33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21102"/>
              </p:ext>
            </p:extLst>
          </p:nvPr>
        </p:nvGraphicFramePr>
        <p:xfrm>
          <a:off x="1042987" y="1486113"/>
          <a:ext cx="7088665" cy="2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3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5932073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816549">
                  <a:extLst>
                    <a:ext uri="{9D8B030D-6E8A-4147-A177-3AD203B41FA5}">
                      <a16:colId xmlns:a16="http://schemas.microsoft.com/office/drawing/2014/main" val="23472106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CH" altLang="de-DE" sz="1800" b="0" i="0">
                          <a:solidFill>
                            <a:schemeClr val="tx1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Wie wir die Welt sehen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5 Min.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baseline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altLang="de-DE" sz="1800"/>
                        <a:t>Zwei Experimente</a:t>
                      </a:r>
                      <a:endParaRPr lang="de-CH" altLang="de-DE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/>
                          <a:cs typeface="Arial Narrow" panose="020B0604020202020204" pitchFamily="34" charset="0"/>
                        </a:rPr>
                        <a:t>10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/>
                        <a:t>Die Wirkung vergleichen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/>
                        <a:t>Gedächtnisstütze finden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ts val="2600"/>
                        </a:lnSpc>
                        <a:spcBef>
                          <a:spcPts val="1000"/>
                        </a:spcBef>
                      </a:pPr>
                      <a:r>
                        <a:rPr lang="de-CH" altLang="de-DE" sz="1800" b="0" i="0" kern="120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ea typeface="+mn-ea"/>
                        </a:rPr>
                        <a:t>Check 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  <a:tr h="468000">
                <a:tc gridSpan="2">
                  <a:txBody>
                    <a:bodyPr/>
                    <a:lstStyle/>
                    <a:p>
                      <a:pPr marL="0" lvl="0" indent="-457200" algn="l" defTabSz="914400" rtl="0" eaLnBrk="1" latinLnBrk="0" hangingPunct="1">
                        <a:lnSpc>
                          <a:spcPts val="2600"/>
                        </a:lnSpc>
                        <a:spcBef>
                          <a:spcPts val="1000"/>
                        </a:spcBef>
                      </a:pPr>
                      <a:r>
                        <a:rPr lang="de-CH" altLang="de-DE" sz="1800" b="0" i="0" kern="120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ea typeface="+mn-ea"/>
                        </a:rPr>
                        <a:t>Follow-Up: Am Ball bleiben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-457200" algn="l" defTabSz="914400" rtl="0" eaLnBrk="1" latinLnBrk="0" hangingPunct="1">
                        <a:lnSpc>
                          <a:spcPts val="2600"/>
                        </a:lnSpc>
                        <a:spcBef>
                          <a:spcPts val="1000"/>
                        </a:spcBef>
                      </a:pPr>
                      <a:endParaRPr lang="de-CH" altLang="de-DE" sz="1800" b="0" i="0" kern="120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 </a:t>
                      </a:r>
                      <a:r>
                        <a:rPr lang="de-DE" sz="1200" b="1" i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067483"/>
                  </a:ext>
                </a:extLst>
              </a:tr>
            </a:tbl>
          </a:graphicData>
        </a:graphic>
      </p:graphicFrame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B848013-636A-7208-6118-3FEFDF8A93DE}"/>
              </a:ext>
            </a:extLst>
          </p:cNvPr>
          <p:cNvSpPr txBox="1">
            <a:spLocks/>
          </p:cNvSpPr>
          <p:nvPr/>
        </p:nvSpPr>
        <p:spPr>
          <a:xfrm>
            <a:off x="1042988" y="4423814"/>
            <a:ext cx="7180127" cy="63655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5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571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200" b="1" kern="0">
                <a:ea typeface="ＭＳ Ｐゴシック"/>
              </a:rPr>
              <a:t>Tipp </a:t>
            </a:r>
            <a:r>
              <a:rPr lang="de-DE" sz="1400" b="1" kern="0">
                <a:ea typeface="ＭＳ Ｐゴシック"/>
              </a:rPr>
              <a:t>  </a:t>
            </a:r>
            <a:r>
              <a:rPr lang="de-DE" sz="1200" kern="0">
                <a:ea typeface="ＭＳ Ｐゴシック"/>
              </a:rPr>
              <a:t>Falls dir eine Agenda für das </a:t>
            </a:r>
            <a:r>
              <a:rPr lang="de-DE" sz="1200" ker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de-DE" sz="1200" kern="0">
                <a:ea typeface="ＭＳ Ｐゴシック"/>
              </a:rPr>
              <a:t>Experiment</a:t>
            </a:r>
            <a:r>
              <a:rPr lang="de-DE" sz="1200" ker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de-DE" sz="1200" kern="0">
                <a:ea typeface="ＭＳ Ｐゴシック"/>
              </a:rPr>
              <a:t> zu formell ist, lass diese einfach weg.</a:t>
            </a:r>
            <a:endParaRPr lang="de-DE" sz="1200" kern="0">
              <a:latin typeface="Arial Narrow" panose="020B0604020202020204" pitchFamily="34" charset="0"/>
              <a:ea typeface="ＭＳ Ｐゴシック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56140C-6435-0D8D-C702-9A7EFE86B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299" y="4475121"/>
            <a:ext cx="676135" cy="2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5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Entwurf, Clipart, Lineart, Zeichnung enthält.">
            <a:extLst>
              <a:ext uri="{FF2B5EF4-FFF2-40B4-BE49-F238E27FC236}">
                <a16:creationId xmlns:a16="http://schemas.microsoft.com/office/drawing/2014/main" id="{90DACB66-48AD-F71A-E33A-84A987622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384162"/>
            <a:ext cx="5327919" cy="2906138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Jeder sieht die Welt aus einer anderen Perspektive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32CF9-136C-4E4C-B99A-067BAC6D12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3260" y="1568034"/>
            <a:ext cx="3223335" cy="2636598"/>
          </a:xfrm>
          <a:prstGeom prst="rect">
            <a:avLst/>
          </a:prstGeom>
        </p:spPr>
        <p:txBody>
          <a:bodyPr lIns="91440" tIns="45720" rIns="91440" bIns="45720" anchor="t">
            <a:normAutofit fontScale="47500" lnSpcReduction="20000"/>
          </a:bodyPr>
          <a:lstStyle/>
          <a:p>
            <a:pPr marL="0" lvl="1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de-DE" sz="4200" dirty="0">
                <a:effectLst/>
                <a:ea typeface="Calibri" panose="020F0502020204030204" pitchFamily="34" charset="0"/>
                <a:cs typeface="Times New Roman"/>
              </a:rPr>
              <a:t>Die Veränderung gelingt, wenn sich unsere unterschiedlichen Perspektiven, Meinungen und Erfahrungen ergänzen. </a:t>
            </a:r>
            <a:endParaRPr lang="de-DE" dirty="0">
              <a:ea typeface="Calibri" panose="020F0502020204030204" pitchFamily="34" charset="0"/>
              <a:cs typeface="Times New Roman"/>
            </a:endParaRPr>
          </a:p>
          <a:p>
            <a:pPr marL="0" lvl="1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de-DE" sz="4200" dirty="0">
                <a:effectLst/>
                <a:ea typeface="Calibri" panose="020F0502020204030204" pitchFamily="34" charset="0"/>
                <a:cs typeface="Times New Roman"/>
              </a:rPr>
              <a:t>Dazu brauchen wir einen echten Dialog.</a:t>
            </a:r>
            <a:br>
              <a:rPr lang="de-DE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D79F42-BCCC-4571-807F-E3B5D11094FC}"/>
              </a:ext>
            </a:extLst>
          </p:cNvPr>
          <p:cNvSpPr txBox="1"/>
          <p:nvPr/>
        </p:nvSpPr>
        <p:spPr>
          <a:xfrm>
            <a:off x="1389857" y="4474172"/>
            <a:ext cx="681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latin typeface="Oliver Label" panose="00000500000000000000" pitchFamily="50" charset="0"/>
              </a:rPr>
              <a:t>Nur wer den Blick für das Ganze hat, wird auch das Ganze erkennen!  </a:t>
            </a:r>
          </a:p>
        </p:txBody>
      </p:sp>
    </p:spTree>
    <p:extLst>
      <p:ext uri="{BB962C8B-B14F-4D97-AF65-F5344CB8AC3E}">
        <p14:creationId xmlns:p14="http://schemas.microsoft.com/office/powerpoint/2010/main" val="362637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744477"/>
            <a:ext cx="3826534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Lasst uns 2 kleine Experimente wagen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31859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4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FE912-999F-AE4F-A9E3-BC689B79A397}"/>
              </a:ext>
            </a:extLst>
          </p:cNvPr>
          <p:cNvSpPr/>
          <p:nvPr/>
        </p:nvSpPr>
        <p:spPr>
          <a:xfrm>
            <a:off x="5359799" y="21780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5134A2-7EA7-4060-84E4-145F7268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629" y="2245223"/>
            <a:ext cx="2153057" cy="16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1. Experiment: Ja, aber 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088427A-2942-EF44-AAF5-08B45EB30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9734" y="1833236"/>
            <a:ext cx="4038201" cy="26537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264795" lvl="1" indent="-25209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65113" algn="l"/>
              </a:tabLst>
            </a:pPr>
            <a:r>
              <a:rPr lang="de-CH" altLang="de-DE" sz="1500">
                <a:solidFill>
                  <a:srgbClr val="006FB5"/>
                </a:solidFill>
                <a:latin typeface="Arial Narrow"/>
                <a:cs typeface="Arial Narrow" panose="020B0604020202020204" pitchFamily="34" charset="0"/>
              </a:rPr>
              <a:t>A: 	Du sagst einen Satz zu einem beliebigen Sachverhalt.</a:t>
            </a:r>
            <a:endParaRPr lang="de-CH" altLang="de-DE" sz="1500">
              <a:solidFill>
                <a:srgbClr val="006FB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64795" lvl="1" indent="-25209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65113" algn="l"/>
              </a:tabLst>
            </a:pPr>
            <a:r>
              <a:rPr lang="de-CH" altLang="de-DE" sz="1500">
                <a:latin typeface="Arial Narrow"/>
                <a:cs typeface="Arial Narrow" panose="020B0604020202020204" pitchFamily="34" charset="0"/>
              </a:rPr>
              <a:t>B: 	Du hältst </a:t>
            </a:r>
            <a:r>
              <a:rPr lang="de-CH" altLang="de-DE" sz="1500">
                <a:latin typeface="Arial Narrow"/>
              </a:rPr>
              <a:t>mit einem </a:t>
            </a:r>
            <a:r>
              <a:rPr lang="de-DE" altLang="de-DE" sz="1500">
                <a:latin typeface="Arial Narrow"/>
              </a:rPr>
              <a:t>kräftigen </a:t>
            </a:r>
            <a:r>
              <a:rPr lang="de-DE" sz="1500" b="1">
                <a:latin typeface="Arial Narrow"/>
              </a:rPr>
              <a:t>«Ja, aber…» </a:t>
            </a:r>
            <a:r>
              <a:rPr lang="de-DE" sz="1500">
                <a:latin typeface="Arial Narrow"/>
              </a:rPr>
              <a:t>dagegen</a:t>
            </a:r>
            <a:r>
              <a:rPr lang="de-DE" sz="1500" b="1">
                <a:latin typeface="Arial Narrow"/>
              </a:rPr>
              <a:t>. </a:t>
            </a:r>
            <a:r>
              <a:rPr lang="de-DE" sz="1500">
                <a:latin typeface="Arial Narrow"/>
              </a:rPr>
              <a:t>Mache</a:t>
            </a:r>
            <a:r>
              <a:rPr lang="de-DE" sz="1500">
                <a:ea typeface="+mn-lt"/>
                <a:cs typeface="+mn-lt"/>
              </a:rPr>
              <a:t> dabei mit dem Arm eine «schneidende» Bewegung – wie mit einem Schwert von oben nach unten.</a:t>
            </a:r>
            <a:endParaRPr lang="de-DE" sz="1500">
              <a:latin typeface="Arial Narrow" panose="020B0604020202020204" pitchFamily="34" charset="0"/>
            </a:endParaRPr>
          </a:p>
          <a:p>
            <a:pPr marL="264795" lvl="1" indent="-25209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65113" algn="l"/>
              </a:tabLst>
            </a:pPr>
            <a:r>
              <a:rPr lang="de-CH" altLang="de-DE" sz="1500">
                <a:solidFill>
                  <a:srgbClr val="006FB5"/>
                </a:solidFill>
                <a:latin typeface="Arial Narrow"/>
              </a:rPr>
              <a:t>A: 	Du </a:t>
            </a:r>
            <a:r>
              <a:rPr lang="de-CH" altLang="de-DE" sz="1500">
                <a:solidFill>
                  <a:srgbClr val="006FB5"/>
                </a:solidFill>
                <a:cs typeface="Arial"/>
              </a:rPr>
              <a:t>antwortest</a:t>
            </a:r>
            <a:r>
              <a:rPr lang="de-CH" altLang="de-DE" sz="1500">
                <a:solidFill>
                  <a:srgbClr val="006FB5"/>
                </a:solidFill>
                <a:ea typeface="+mn-lt"/>
                <a:cs typeface="+mn-lt"/>
              </a:rPr>
              <a:t> </a:t>
            </a:r>
            <a:r>
              <a:rPr lang="de-CH" sz="1500">
                <a:solidFill>
                  <a:srgbClr val="006FB5"/>
                </a:solidFill>
                <a:ea typeface="+mn-lt"/>
                <a:cs typeface="+mn-lt"/>
              </a:rPr>
              <a:t>mit einem </a:t>
            </a:r>
            <a:r>
              <a:rPr lang="de-DE" sz="1500" b="1">
                <a:solidFill>
                  <a:srgbClr val="006FB5"/>
                </a:solidFill>
              </a:rPr>
              <a:t>«Ja, aber…» </a:t>
            </a:r>
            <a:r>
              <a:rPr lang="de-CH" sz="1500">
                <a:solidFill>
                  <a:srgbClr val="006FB5"/>
                </a:solidFill>
                <a:ea typeface="+mn-lt"/>
                <a:cs typeface="+mn-lt"/>
              </a:rPr>
              <a:t>und der gleichen </a:t>
            </a:r>
            <a:r>
              <a:rPr lang="de-DE" sz="1500">
                <a:solidFill>
                  <a:srgbClr val="006FB5"/>
                </a:solidFill>
                <a:ea typeface="+mn-lt"/>
                <a:cs typeface="+mn-lt"/>
              </a:rPr>
              <a:t>schneidende </a:t>
            </a:r>
            <a:r>
              <a:rPr lang="de-CH" sz="1500">
                <a:solidFill>
                  <a:srgbClr val="006FB5"/>
                </a:solidFill>
                <a:ea typeface="+mn-lt"/>
                <a:cs typeface="+mn-lt"/>
              </a:rPr>
              <a:t>Bewegung</a:t>
            </a:r>
            <a:endParaRPr lang="de-DE" altLang="de-DE" sz="1500">
              <a:solidFill>
                <a:srgbClr val="006FB5"/>
              </a:solidFill>
              <a:latin typeface="Arial Narrow"/>
            </a:endParaRPr>
          </a:p>
          <a:p>
            <a:pPr marL="264795" lvl="1" indent="-25209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65113" algn="l"/>
              </a:tabLst>
            </a:pPr>
            <a:r>
              <a:rPr lang="de-CH" sz="1500">
                <a:latin typeface="Arial Narrow"/>
              </a:rPr>
              <a:t>B: 	Du </a:t>
            </a:r>
            <a:r>
              <a:rPr lang="de-CH" altLang="de-DE" sz="1500">
                <a:cs typeface="Arial Narrow" panose="020B0604020202020204" pitchFamily="34" charset="0"/>
              </a:rPr>
              <a:t>hältst</a:t>
            </a:r>
            <a:r>
              <a:rPr lang="de-CH" sz="1500">
                <a:ea typeface="+mn-lt"/>
                <a:cs typeface="+mn-lt"/>
              </a:rPr>
              <a:t> sofort wieder mit “Ja, aber …“ dagegen und machst die Bewegung</a:t>
            </a:r>
            <a:r>
              <a:rPr lang="de-DE" sz="1500">
                <a:latin typeface="Arial Narrow"/>
              </a:rPr>
              <a:t> </a:t>
            </a:r>
            <a:br>
              <a:rPr lang="de-CH" altLang="de-DE" sz="1500"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de-CH" altLang="de-DE" sz="150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de-CH" altLang="de-DE" sz="1500"/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5F42ED9A-5B47-4228-912F-03396CAAC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9059" y="1138995"/>
            <a:ext cx="1541930" cy="231934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26483AD9-BEDC-4FED-A53A-EC2A3011E88A}"/>
              </a:ext>
            </a:extLst>
          </p:cNvPr>
          <p:cNvSpPr txBox="1"/>
          <p:nvPr/>
        </p:nvSpPr>
        <p:spPr>
          <a:xfrm>
            <a:off x="1227600" y="1307564"/>
            <a:ext cx="476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Bildet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Zweiergruppen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und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stellt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euch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einander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gegenüber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auf.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A0D2A9A-319B-4AD4-9AB6-12E810830742}"/>
              </a:ext>
            </a:extLst>
          </p:cNvPr>
          <p:cNvSpPr txBox="1"/>
          <p:nvPr/>
        </p:nvSpPr>
        <p:spPr>
          <a:xfrm>
            <a:off x="1227600" y="4553713"/>
            <a:ext cx="585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de-CH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Setzt diesen Austausch mit abwechselndem </a:t>
            </a:r>
            <a:r>
              <a:rPr lang="de-DE" sz="1600" b="1">
                <a:latin typeface="Arial Narrow"/>
              </a:rPr>
              <a:t>«Ja, aber…»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für 2 Minuten fort.</a:t>
            </a: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/>
              <a:cs typeface="Arial"/>
            </a:endParaRP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CF21232-8877-456E-A2B4-C74F299A32D6}"/>
              </a:ext>
            </a:extLst>
          </p:cNvPr>
          <p:cNvGrpSpPr/>
          <p:nvPr/>
        </p:nvGrpSpPr>
        <p:grpSpPr>
          <a:xfrm>
            <a:off x="1167319" y="2032676"/>
            <a:ext cx="2657310" cy="1738924"/>
            <a:chOff x="1036503" y="2043559"/>
            <a:chExt cx="2081250" cy="1410883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AF9E3D47-686E-4963-8A64-74F389C1880F}"/>
                </a:ext>
              </a:extLst>
            </p:cNvPr>
            <p:cNvSpPr/>
            <p:nvPr/>
          </p:nvSpPr>
          <p:spPr bwMode="auto">
            <a:xfrm>
              <a:off x="1780188" y="2043559"/>
              <a:ext cx="830093" cy="85420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endParaRPr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D9922216-0837-4606-B708-178F0259F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77365" flipH="1">
              <a:off x="1036503" y="2097259"/>
              <a:ext cx="1400420" cy="1302682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1D4C7794-7A6D-4779-B28A-9D0B60A11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1072903" flipH="1">
              <a:off x="2141840" y="2278291"/>
              <a:ext cx="975913" cy="1176151"/>
            </a:xfrm>
            <a:prstGeom prst="rect">
              <a:avLst/>
            </a:prstGeom>
          </p:spPr>
        </p:pic>
      </p:grpSp>
      <p:sp>
        <p:nvSpPr>
          <p:cNvPr id="63" name="Textfeld 62">
            <a:extLst>
              <a:ext uri="{FF2B5EF4-FFF2-40B4-BE49-F238E27FC236}">
                <a16:creationId xmlns:a16="http://schemas.microsoft.com/office/drawing/2014/main" id="{897C44D9-F232-4AFE-8A77-20A6D1F02F5B}"/>
              </a:ext>
            </a:extLst>
          </p:cNvPr>
          <p:cNvSpPr txBox="1"/>
          <p:nvPr/>
        </p:nvSpPr>
        <p:spPr>
          <a:xfrm>
            <a:off x="1566970" y="3635173"/>
            <a:ext cx="40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>
                <a:solidFill>
                  <a:srgbClr val="006FB5"/>
                </a:solidFill>
              </a:rPr>
              <a:t>A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7C967D0-4CA2-4352-83E3-9014BD35F2A5}"/>
              </a:ext>
            </a:extLst>
          </p:cNvPr>
          <p:cNvSpPr txBox="1"/>
          <p:nvPr/>
        </p:nvSpPr>
        <p:spPr>
          <a:xfrm>
            <a:off x="2997885" y="3610180"/>
            <a:ext cx="40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/>
              <a:t>B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8C6B2A0-D2DA-46CE-86BA-4DCA610C9C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283315" flipV="1">
            <a:off x="996357" y="3102551"/>
            <a:ext cx="1647332" cy="27723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5EDE9B0-8C5C-46E6-9E04-1F6CB3C5B7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154570" flipH="1">
            <a:off x="2800813" y="2019371"/>
            <a:ext cx="549702" cy="22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2. Experiment: Ja, und 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3E8068A-1A5B-4524-BBDC-EA6412DC8FAC}"/>
              </a:ext>
            </a:extLst>
          </p:cNvPr>
          <p:cNvSpPr txBox="1"/>
          <p:nvPr/>
        </p:nvSpPr>
        <p:spPr>
          <a:xfrm>
            <a:off x="1227600" y="1307564"/>
            <a:ext cx="2966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Ihr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steht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euch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wie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zuvor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gegenüber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. </a:t>
            </a: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65F91962-5FA0-4725-B03B-88AB59CED80C}"/>
              </a:ext>
            </a:extLst>
          </p:cNvPr>
          <p:cNvSpPr txBox="1">
            <a:spLocks/>
          </p:cNvSpPr>
          <p:nvPr/>
        </p:nvSpPr>
        <p:spPr>
          <a:xfrm>
            <a:off x="4108910" y="1839526"/>
            <a:ext cx="3992103" cy="264672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tabLst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64795" marR="0" lvl="1" indent="-25209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kumimoji="0" lang="de-CH" altLang="de-DE" sz="1500" b="0" i="0" u="none" strike="noStrike" kern="0" cap="none" spc="0" normalizeH="0" baseline="0" noProof="0">
                <a:ln>
                  <a:noFill/>
                </a:ln>
                <a:solidFill>
                  <a:srgbClr val="006FB5"/>
                </a:solidFill>
                <a:effectLst/>
                <a:uLnTx/>
                <a:uFillTx/>
                <a:latin typeface="Arial Narrow"/>
                <a:cs typeface="Arial Narrow" panose="020B0604020202020204" pitchFamily="34" charset="0"/>
              </a:rPr>
              <a:t>A: 	Du beginnst gleich wie zuvor. </a:t>
            </a:r>
            <a:endParaRPr lang="de-CH" altLang="de-DE" sz="1500" b="0" i="0" u="none" strike="noStrike" kern="0" cap="none" spc="0" normalizeH="0" baseline="0" noProof="0">
              <a:ln>
                <a:noFill/>
              </a:ln>
              <a:solidFill>
                <a:srgbClr val="006FB5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64795" marR="0" lvl="1" indent="-25209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kumimoji="0" lang="de-CH" alt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 Narrow" panose="020B0604020202020204" pitchFamily="34" charset="0"/>
              </a:rPr>
              <a:t>B: 	Du sagst </a:t>
            </a:r>
            <a:r>
              <a:rPr kumimoji="0" lang="de-DE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«Ja, und …» </a:t>
            </a: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und ergänzt einen Inhalt. Unterstütze deine Worte mit einer Bewegung mit beiden Armen, als ob du ein Geschenk übergibst. Die Handflächen zeigen nach oben.   </a:t>
            </a:r>
            <a:endParaRPr lang="de-DE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cs typeface="Arial"/>
            </a:endParaRPr>
          </a:p>
          <a:p>
            <a:pPr marL="264795" lvl="1" indent="-25209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65113" algn="l"/>
              </a:tabLst>
              <a:defRPr/>
            </a:pPr>
            <a:r>
              <a:rPr kumimoji="0" lang="de-CH" altLang="de-DE" sz="1500" b="0" i="0" u="none" strike="noStrike" kern="0" cap="none" spc="0" normalizeH="0" baseline="0" noProof="0">
                <a:ln>
                  <a:noFill/>
                </a:ln>
                <a:solidFill>
                  <a:srgbClr val="006FB5"/>
                </a:solidFill>
                <a:effectLst/>
                <a:uLnTx/>
                <a:uFillTx/>
                <a:latin typeface="Arial Narrow"/>
                <a:cs typeface="Arial"/>
              </a:rPr>
              <a:t>A: 	Du übernimmst</a:t>
            </a:r>
            <a:r>
              <a:rPr kumimoji="0" lang="de-CH" sz="1500" b="0" i="0" u="none" strike="noStrike" kern="0" cap="none" spc="0" normalizeH="0" baseline="0" noProof="0">
                <a:ln>
                  <a:noFill/>
                </a:ln>
                <a:solidFill>
                  <a:srgbClr val="006FB5"/>
                </a:solidFill>
                <a:effectLst/>
                <a:uLnTx/>
                <a:uFillTx/>
                <a:latin typeface="Arial Narrow"/>
                <a:cs typeface="Arial"/>
              </a:rPr>
              <a:t> wieder mit einem </a:t>
            </a:r>
            <a:r>
              <a:rPr lang="de-CH" sz="1500" kern="0">
                <a:solidFill>
                  <a:srgbClr val="006FB5"/>
                </a:solidFill>
                <a:ea typeface="+mn-lt"/>
                <a:cs typeface="+mn-lt"/>
              </a:rPr>
              <a:t>«Ja, und …»</a:t>
            </a:r>
            <a:br>
              <a:rPr lang="de-CH" sz="1500" kern="0">
                <a:solidFill>
                  <a:srgbClr val="006FB5"/>
                </a:solidFill>
                <a:latin typeface="Arial Narrow"/>
                <a:ea typeface="+mn-lt"/>
                <a:cs typeface="Arial"/>
              </a:rPr>
            </a:br>
            <a:r>
              <a:rPr kumimoji="0" lang="de-CH" sz="1500" b="0" i="0" u="none" strike="noStrike" kern="0" cap="none" spc="0" normalizeH="0" baseline="0" noProof="0">
                <a:ln>
                  <a:noFill/>
                </a:ln>
                <a:solidFill>
                  <a:srgbClr val="006FB5"/>
                </a:solidFill>
                <a:effectLst/>
                <a:uLnTx/>
                <a:uFillTx/>
                <a:latin typeface="Arial Narrow"/>
                <a:cs typeface="Arial"/>
              </a:rPr>
              <a:t>und machst die gleiche Geschenk-übergebende Armbewegung.</a:t>
            </a:r>
            <a:endParaRPr lang="de-CH" sz="1500" b="0" i="0" u="none" strike="noStrike" kern="0" cap="none" spc="0" normalizeH="0" baseline="0" noProof="0">
              <a:ln>
                <a:noFill/>
              </a:ln>
              <a:solidFill>
                <a:srgbClr val="006FB5"/>
              </a:solidFill>
              <a:effectLst/>
              <a:uLnTx/>
              <a:uFillTx/>
              <a:latin typeface="Arial Narrow"/>
              <a:cs typeface="Arial"/>
            </a:endParaRPr>
          </a:p>
          <a:p>
            <a:pPr marL="264795" lvl="1" indent="-25209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65113" algn="l"/>
              </a:tabLst>
              <a:defRPr/>
            </a:pPr>
            <a:r>
              <a:rPr kumimoji="0" lang="de-CH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B:  Du machst mit einem </a:t>
            </a:r>
            <a:r>
              <a:rPr lang="de-CH" sz="1500" kern="0">
                <a:ea typeface="+mn-lt"/>
                <a:cs typeface="+mn-lt"/>
              </a:rPr>
              <a:t>«Ja, und …»</a:t>
            </a:r>
            <a:r>
              <a:rPr lang="de-CH" sz="1500" b="1" kern="0">
                <a:solidFill>
                  <a:srgbClr val="000000"/>
                </a:solidFill>
                <a:latin typeface="Arial Narrow"/>
                <a:cs typeface="Arial"/>
              </a:rPr>
              <a:t> </a:t>
            </a:r>
            <a:r>
              <a:rPr kumimoji="0" lang="de-CH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und der Bewegung weiter.</a:t>
            </a:r>
            <a:endParaRPr lang="de-CH" altLang="de-DE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cs typeface="Arial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D80C459-DAF7-46CA-9241-5338EC3D4054}"/>
              </a:ext>
            </a:extLst>
          </p:cNvPr>
          <p:cNvSpPr txBox="1"/>
          <p:nvPr/>
        </p:nvSpPr>
        <p:spPr>
          <a:xfrm>
            <a:off x="1227600" y="4553713"/>
            <a:ext cx="585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Setzt diesen Austausch mit abwechselndem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ＭＳ Ｐゴシック" panose="020B0600070205080204" pitchFamily="34" charset="-128"/>
                <a:cs typeface="Arial"/>
              </a:rPr>
              <a:t>«Ja, und …» </a:t>
            </a:r>
            <a:r>
              <a:rPr lang="de-DE" sz="1600">
                <a:solidFill>
                  <a:srgbClr val="000000"/>
                </a:solidFill>
                <a:latin typeface="Arial Narrow"/>
                <a:cs typeface="Arial"/>
              </a:rPr>
              <a:t>für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/>
              </a:rPr>
              <a:t>2 Minuten fort.</a:t>
            </a: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A5B269-F15E-4B0D-9F5B-1426FECE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588" y="1105503"/>
            <a:ext cx="2187362" cy="269194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741ED8-E87B-4227-B98B-3F4A633489E2}"/>
              </a:ext>
            </a:extLst>
          </p:cNvPr>
          <p:cNvGrpSpPr/>
          <p:nvPr/>
        </p:nvGrpSpPr>
        <p:grpSpPr>
          <a:xfrm>
            <a:off x="1528455" y="1442162"/>
            <a:ext cx="1673157" cy="2473056"/>
            <a:chOff x="1289391" y="2082305"/>
            <a:chExt cx="1354648" cy="1932318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8CDD627E-89B1-46DD-A3A0-F1107A66D67B}"/>
                </a:ext>
              </a:extLst>
            </p:cNvPr>
            <p:cNvGrpSpPr/>
            <p:nvPr/>
          </p:nvGrpSpPr>
          <p:grpSpPr>
            <a:xfrm>
              <a:off x="1289391" y="2082305"/>
              <a:ext cx="1215484" cy="1932318"/>
              <a:chOff x="477129" y="2385582"/>
              <a:chExt cx="1215484" cy="1864854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58F297F2-FE49-4A02-8D1F-D7AF2753C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739805" flipH="1">
                <a:off x="477129" y="2385582"/>
                <a:ext cx="1131717" cy="1864854"/>
              </a:xfrm>
              <a:prstGeom prst="rect">
                <a:avLst/>
              </a:prstGeom>
            </p:spPr>
          </p:pic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C709A11B-D7EC-4B09-80FF-93E2B225180C}"/>
                  </a:ext>
                </a:extLst>
              </p:cNvPr>
              <p:cNvSpPr/>
              <p:nvPr/>
            </p:nvSpPr>
            <p:spPr bwMode="auto">
              <a:xfrm>
                <a:off x="700391" y="2571750"/>
                <a:ext cx="992222" cy="72072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charset="0"/>
                </a:endParaRPr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B0CC153-79E5-4C53-B95D-974A1DC4A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925981">
              <a:off x="1580547" y="2116036"/>
              <a:ext cx="1063492" cy="1864854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05C16F76-80C2-4AA7-A796-EC776D388BB9}"/>
              </a:ext>
            </a:extLst>
          </p:cNvPr>
          <p:cNvSpPr txBox="1"/>
          <p:nvPr/>
        </p:nvSpPr>
        <p:spPr>
          <a:xfrm>
            <a:off x="1566970" y="3635173"/>
            <a:ext cx="40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>
                <a:solidFill>
                  <a:srgbClr val="006FB5"/>
                </a:solidFill>
              </a:rPr>
              <a:t>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5320FC-780A-4259-9A5B-A52AC2FFFEA4}"/>
              </a:ext>
            </a:extLst>
          </p:cNvPr>
          <p:cNvSpPr txBox="1"/>
          <p:nvPr/>
        </p:nvSpPr>
        <p:spPr>
          <a:xfrm>
            <a:off x="2997885" y="3610180"/>
            <a:ext cx="40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/>
              <a:t>B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64787DE-7B8C-4893-A640-7316E8E0D1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863434">
            <a:off x="1662995" y="2671673"/>
            <a:ext cx="493788" cy="88795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17F077C-32D6-4FFF-9EC6-6FDF5EAF7B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638288">
            <a:off x="2505614" y="2606617"/>
            <a:ext cx="585587" cy="9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9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/>
              <a:t>Wirkung vergleichen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7</a:t>
            </a:fld>
            <a:endParaRPr lang="de-CH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477596-C22B-4FB2-A3E1-8C54D91006BF}"/>
              </a:ext>
            </a:extLst>
          </p:cNvPr>
          <p:cNvSpPr txBox="1">
            <a:spLocks/>
          </p:cNvSpPr>
          <p:nvPr/>
        </p:nvSpPr>
        <p:spPr>
          <a:xfrm>
            <a:off x="951849" y="1389094"/>
            <a:ext cx="7688914" cy="35303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tabLst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/>
            <a:r>
              <a:rPr lang="de-DE" sz="2000" kern="0">
                <a:ea typeface="Calibri" panose="020F0502020204030204" pitchFamily="34" charset="0"/>
                <a:cs typeface="Times New Roman"/>
              </a:rPr>
              <a:t>Reflektiert in der Zweiergruppe</a:t>
            </a:r>
          </a:p>
          <a:p>
            <a:pPr indent="0"/>
            <a:endParaRPr lang="de-DE" sz="2000" ker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53695">
              <a:lnSpc>
                <a:spcPts val="2800"/>
              </a:lnSpc>
              <a:spcBef>
                <a:spcPts val="600"/>
              </a:spcBef>
            </a:pPr>
            <a:r>
              <a:rPr lang="de-DE" sz="2000" kern="0">
                <a:ea typeface="Calibri" panose="020F0502020204030204" pitchFamily="34" charset="0"/>
                <a:cs typeface="Times New Roman"/>
              </a:rPr>
              <a:t>Wie war es, ständig das </a:t>
            </a:r>
            <a:r>
              <a:rPr lang="de-DE" sz="2000" kern="0">
                <a:latin typeface="Arial Narrow"/>
              </a:rPr>
              <a:t>«Ja, aber …» </a:t>
            </a:r>
            <a:r>
              <a:rPr lang="de-DE" sz="2000" kern="0">
                <a:ea typeface="Calibri" panose="020F0502020204030204" pitchFamily="34" charset="0"/>
                <a:cs typeface="Times New Roman"/>
              </a:rPr>
              <a:t>zu hören? </a:t>
            </a:r>
            <a:endParaRPr lang="de-DE" sz="2000" ker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53695">
              <a:lnSpc>
                <a:spcPts val="2800"/>
              </a:lnSpc>
              <a:spcBef>
                <a:spcPts val="600"/>
              </a:spcBef>
            </a:pPr>
            <a:r>
              <a:rPr lang="de-DE" sz="2000" kern="0">
                <a:ea typeface="Calibri" panose="020F0502020204030204" pitchFamily="34" charset="0"/>
                <a:cs typeface="Times New Roman"/>
              </a:rPr>
              <a:t>Wie erging es dir bei der </a:t>
            </a:r>
            <a:r>
              <a:rPr lang="de-DE" sz="2000" kern="0">
                <a:latin typeface="Arial Narrow"/>
              </a:rPr>
              <a:t>«Ja, und …»-</a:t>
            </a:r>
            <a:r>
              <a:rPr lang="de-DE" sz="2000" kern="0">
                <a:ea typeface="Calibri" panose="020F0502020204030204" pitchFamily="34" charset="0"/>
                <a:cs typeface="Times New Roman"/>
              </a:rPr>
              <a:t>Haltung? </a:t>
            </a:r>
            <a:endParaRPr lang="de-DE" sz="2000" ker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53695">
              <a:lnSpc>
                <a:spcPts val="2800"/>
              </a:lnSpc>
              <a:spcBef>
                <a:spcPts val="600"/>
              </a:spcBef>
            </a:pPr>
            <a:r>
              <a:rPr lang="de-DE" sz="2000" kern="0">
                <a:ea typeface="Calibri" panose="020F0502020204030204" pitchFamily="34" charset="0"/>
                <a:cs typeface="Times New Roman"/>
              </a:rPr>
              <a:t>Worin haben sich die beiden Gespräche unterschieden?  </a:t>
            </a:r>
            <a:endParaRPr lang="de-DE" sz="2000" ker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C18F1B-2BA8-4975-8DF9-23E8EBAF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4053" y="2516221"/>
            <a:ext cx="742371" cy="4461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DD0B8E-01D3-4024-AB66-2633167F5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4395" y="2284287"/>
            <a:ext cx="1101685" cy="2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6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/>
              <a:t>Gedächtnisstütze finden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8</a:t>
            </a:fld>
            <a:endParaRPr lang="de-CH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477596-C22B-4FB2-A3E1-8C54D91006BF}"/>
              </a:ext>
            </a:extLst>
          </p:cNvPr>
          <p:cNvSpPr txBox="1">
            <a:spLocks/>
          </p:cNvSpPr>
          <p:nvPr/>
        </p:nvSpPr>
        <p:spPr>
          <a:xfrm>
            <a:off x="951849" y="1389095"/>
            <a:ext cx="6765428" cy="230093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tabLst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>
              <a:lnSpc>
                <a:spcPct val="110000"/>
              </a:lnSpc>
            </a:pPr>
            <a:r>
              <a:rPr lang="de-DE" sz="2000" kern="0">
                <a:latin typeface="Arial Narrow" panose="020B0606020202030204" pitchFamily="34" charset="0"/>
                <a:ea typeface="Calibri" panose="020F0502020204030204" pitchFamily="34" charset="0"/>
                <a:cs typeface="Times New Roman"/>
              </a:rPr>
              <a:t>Überlegt zusammen</a:t>
            </a:r>
          </a:p>
          <a:p>
            <a:pPr lvl="1" indent="-353695">
              <a:lnSpc>
                <a:spcPct val="110000"/>
              </a:lnSpc>
              <a:spcBef>
                <a:spcPts val="1200"/>
              </a:spcBef>
            </a:pPr>
            <a:r>
              <a:rPr lang="de-DE" sz="2000" kern="0">
                <a:latin typeface="Arial Narrow" panose="020B0606020202030204" pitchFamily="34" charset="0"/>
                <a:ea typeface="Calibri" panose="020F0502020204030204" pitchFamily="34" charset="0"/>
                <a:cs typeface="Times New Roman"/>
              </a:rPr>
              <a:t>Welche 1 bis 2 Gedächtnisstützen helfen euch, euch an das Experiment zu erinnern?</a:t>
            </a:r>
          </a:p>
          <a:p>
            <a:pPr lvl="1" indent="-353695">
              <a:lnSpc>
                <a:spcPct val="110000"/>
              </a:lnSpc>
              <a:spcBef>
                <a:spcPts val="1200"/>
              </a:spcBef>
            </a:pPr>
            <a:r>
              <a:rPr lang="de-DE" sz="2000" kern="0">
                <a:latin typeface="Arial Narrow" panose="020B0606020202030204" pitchFamily="34" charset="0"/>
                <a:ea typeface="Calibri" panose="020F0502020204030204" pitchFamily="34" charset="0"/>
                <a:cs typeface="Times New Roman"/>
              </a:rPr>
              <a:t>Welches Signal verabredet ihr, wenn jemand in den</a:t>
            </a:r>
            <a:br>
              <a:rPr lang="de-DE" sz="2000" kern="0">
                <a:latin typeface="Arial Narrow" panose="020B0606020202030204" pitchFamily="34" charset="0"/>
                <a:ea typeface="Calibri" panose="020F0502020204030204" pitchFamily="34" charset="0"/>
                <a:cs typeface="Times New Roman"/>
              </a:rPr>
            </a:br>
            <a:r>
              <a:rPr lang="de-DE" sz="2000" kern="0">
                <a:latin typeface="Arial Narrow"/>
              </a:rPr>
              <a:t>«Ja, aber …»-</a:t>
            </a:r>
            <a:r>
              <a:rPr lang="de-DE" sz="2000" kern="0">
                <a:latin typeface="Arial Narrow" panose="020B0606020202030204" pitchFamily="34" charset="0"/>
                <a:ea typeface="Calibri" panose="020F0502020204030204" pitchFamily="34" charset="0"/>
                <a:cs typeface="Times New Roman"/>
              </a:rPr>
              <a:t>Modus fällt?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E85D1A-DDB0-4447-9FFF-826DE1AB5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45" y="4323981"/>
            <a:ext cx="831997" cy="318276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4797142-47FB-4505-9252-CDD2472B6FF1}"/>
              </a:ext>
            </a:extLst>
          </p:cNvPr>
          <p:cNvSpPr txBox="1">
            <a:spLocks/>
          </p:cNvSpPr>
          <p:nvPr/>
        </p:nvSpPr>
        <p:spPr>
          <a:xfrm>
            <a:off x="1042988" y="4272673"/>
            <a:ext cx="7180127" cy="63655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5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571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b="1" kern="0"/>
              <a:t>Tipp</a:t>
            </a:r>
          </a:p>
          <a:p>
            <a:pPr marL="12700" lvl="1">
              <a:lnSpc>
                <a:spcPct val="100000"/>
              </a:lnSpc>
            </a:pPr>
            <a:r>
              <a:rPr lang="de-DE" sz="1400" kern="0">
                <a:solidFill>
                  <a:srgbClr val="000000"/>
                </a:solidFill>
                <a:ea typeface="ＭＳ Ｐゴシック" charset="0"/>
              </a:rPr>
              <a:t>Haltet die wichtigsten Erkenntnisse z.B. auf Flipchart oder als Visualisierung auf einem Online Whiteboard fest.</a:t>
            </a:r>
            <a:endParaRPr lang="de-DE" sz="140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Check out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9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160C2-8441-4947-A345-89E3DD938B86}"/>
              </a:ext>
            </a:extLst>
          </p:cNvPr>
          <p:cNvSpPr/>
          <p:nvPr/>
        </p:nvSpPr>
        <p:spPr>
          <a:xfrm>
            <a:off x="4953399" y="2267677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6E116-3F1A-5C43-A770-4CD1176E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859088"/>
            <a:ext cx="2843276" cy="14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673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27ad6a-ed4e-4174-a8d2-374fc33139ec">
      <UserInfo>
        <DisplayName>Katrin Elsner</DisplayName>
        <AccountId>39</AccountId>
        <AccountType/>
      </UserInfo>
    </SharedWithUsers>
    <Status xmlns="1267b7b5-1ce1-4f33-a64e-62537b25a8c1" xsi:nil="true"/>
    <Kommentar xmlns="1267b7b5-1ce1-4f33-a64e-62537b25a8c1" xsi:nil="true"/>
    <TaxCatchAll xmlns="0527ad6a-ed4e-4174-a8d2-374fc33139ec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09D10-2BB8-41B1-9337-60F50E13312F}">
  <ds:schemaRefs>
    <ds:schemaRef ds:uri="http://schemas.microsoft.com/office/infopath/2007/PartnerControls"/>
    <ds:schemaRef ds:uri="1267b7b5-1ce1-4f33-a64e-62537b25a8c1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0527ad6a-ed4e-4174-a8d2-374fc33139e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FAE691-C6F1-474B-9647-7CAB93EAB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b7b5-1ce1-4f33-a64e-62537b25a8c1"/>
    <ds:schemaRef ds:uri="0527ad6a-ed4e-4174-a8d2-374fc3313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573</Words>
  <Application>Microsoft Office PowerPoint</Application>
  <PresentationFormat>Bildschirmpräsentation (16:9)</PresentationFormat>
  <Paragraphs>85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Arial</vt:lpstr>
      <vt:lpstr>Arial Narrow</vt:lpstr>
      <vt:lpstr>Calibri Light</vt:lpstr>
      <vt:lpstr>Freestyle Script</vt:lpstr>
      <vt:lpstr>Merriweather Light</vt:lpstr>
      <vt:lpstr>Oliver Label</vt:lpstr>
      <vt:lpstr>Open Sans</vt:lpstr>
      <vt:lpstr>Verdana</vt:lpstr>
      <vt:lpstr>Wingdings</vt:lpstr>
      <vt:lpstr>Titelfolie</vt:lpstr>
      <vt:lpstr>1_Titelfolie</vt:lpstr>
      <vt:lpstr>Inhaltsfolien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5</cp:revision>
  <cp:lastPrinted>2022-11-30T20:23:38Z</cp:lastPrinted>
  <dcterms:created xsi:type="dcterms:W3CDTF">2021-09-27T08:17:03Z</dcterms:created>
  <dcterms:modified xsi:type="dcterms:W3CDTF">2023-12-15T11:10:30Z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  <property fmtid="{D5CDD505-2E9C-101B-9397-08002B2CF9AE}" pid="4" name="MSIP_Label_e8b0afbd-3cf7-4707-aee4-8dc9d855de29_Enabled">
    <vt:lpwstr>true</vt:lpwstr>
  </property>
  <property fmtid="{D5CDD505-2E9C-101B-9397-08002B2CF9AE}" pid="5" name="MSIP_Label_e8b0afbd-3cf7-4707-aee4-8dc9d855de29_SetDate">
    <vt:lpwstr>2023-03-21T13:39:14Z</vt:lpwstr>
  </property>
  <property fmtid="{D5CDD505-2E9C-101B-9397-08002B2CF9AE}" pid="6" name="MSIP_Label_e8b0afbd-3cf7-4707-aee4-8dc9d855de29_Method">
    <vt:lpwstr>Standard</vt:lpwstr>
  </property>
  <property fmtid="{D5CDD505-2E9C-101B-9397-08002B2CF9AE}" pid="7" name="MSIP_Label_e8b0afbd-3cf7-4707-aee4-8dc9d855de29_Name">
    <vt:lpwstr>intern</vt:lpwstr>
  </property>
  <property fmtid="{D5CDD505-2E9C-101B-9397-08002B2CF9AE}" pid="8" name="MSIP_Label_e8b0afbd-3cf7-4707-aee4-8dc9d855de29_SiteId">
    <vt:lpwstr>75a34008-d7d1-4924-8e78-31fea86f6e68</vt:lpwstr>
  </property>
  <property fmtid="{D5CDD505-2E9C-101B-9397-08002B2CF9AE}" pid="9" name="MSIP_Label_e8b0afbd-3cf7-4707-aee4-8dc9d855de29_ActionId">
    <vt:lpwstr>3bc0d968-57db-417c-b7af-ce3e83fa72e2</vt:lpwstr>
  </property>
  <property fmtid="{D5CDD505-2E9C-101B-9397-08002B2CF9AE}" pid="10" name="MSIP_Label_e8b0afbd-3cf7-4707-aee4-8dc9d855de29_ContentBits">
    <vt:lpwstr>0</vt:lpwstr>
  </property>
</Properties>
</file>